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5029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ADCFC"/>
                </a:solidFill>
              </a:rPr>
              <a:t>이번 주 AI 트렌드  |  2026년 25호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에이전트 시대의</a:t>
            </a:r>
            <a:endParaRPr lang="en-US" sz="4800" dirty="0"/>
          </a:p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개막 선언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457200" y="28346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i="1" dirty="0">
                <a:solidFill>
                  <a:srgbClr val="CADCFC"/>
                </a:solidFill>
              </a:rPr>
              <a:t>2026년 6월 14일 — 6월 20일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457200" y="338328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A0B4D8"/>
                </a:solidFill>
              </a:rPr>
              <a:t>앱이 물러나고 에이전트가 온다. 이번 주 AI는 패러다임 전환을 공식 선언했다.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4773168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</a:rPr>
              <a:t>자동 생성 · 공개 출처 기반 · poasisclaude@gmail.com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260604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</a:rPr>
              <a:t>다음 주를 주목하라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731520"/>
            <a:ext cx="8229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CADCFC"/>
                </a:solidFill>
              </a:rPr>
              <a:t>Gemini 3.5 Pro 일반 출시 여부  —  Pichai가 6월 내 약속, 마지막 2주만 남았다.</a:t>
            </a:r>
            <a:endParaRPr lang="en-US" sz="1350" dirty="0"/>
          </a:p>
          <a:p>
            <a:pPr indent="0" marL="0">
              <a:buNone/>
            </a:pPr>
            <a:endParaRPr lang="en-US" sz="1350" dirty="0"/>
          </a:p>
          <a:p>
            <a:pPr indent="0" marL="0">
              <a:buNone/>
            </a:pPr>
            <a:r>
              <a:rPr lang="en-US" sz="1350" dirty="0">
                <a:solidFill>
                  <a:srgbClr val="CADCFC"/>
                </a:solidFill>
              </a:rPr>
              <a:t>DeepSeek V4 API 레거시 모델명 마이그레이션 마감 (7월 24일) 앞두고 개발자 분주.</a:t>
            </a:r>
            <a:endParaRPr lang="en-US" sz="1350" dirty="0"/>
          </a:p>
          <a:p>
            <a:pPr indent="0" marL="0">
              <a:buNone/>
            </a:pPr>
            <a:endParaRPr lang="en-US" sz="1350" dirty="0"/>
          </a:p>
          <a:p>
            <a:pPr indent="0" marL="0">
              <a:buNone/>
            </a:pPr>
            <a:r>
              <a:rPr lang="en-US" sz="1350" dirty="0">
                <a:solidFill>
                  <a:srgbClr val="CADCFC"/>
                </a:solidFill>
              </a:rPr>
              <a:t>콜로라도 AI법 후속 논의: 낮춘 기준이 타 주의 모델이 될 것인가.</a:t>
            </a:r>
            <a:endParaRPr lang="en-US" sz="1350" dirty="0"/>
          </a:p>
        </p:txBody>
      </p:sp>
      <p:sp>
        <p:nvSpPr>
          <p:cNvPr id="5" name="Shape 3"/>
          <p:cNvSpPr/>
          <p:nvPr/>
        </p:nvSpPr>
        <p:spPr>
          <a:xfrm>
            <a:off x="0" y="2606040"/>
            <a:ext cx="9144000" cy="54864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2761488"/>
            <a:ext cx="1828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</a:rPr>
              <a:t>주요 출처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57200" y="3154680"/>
            <a:ext cx="41148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11827"/>
                </a:solidFill>
              </a:rPr>
              <a:t>1. redmondmag.com - Microsoft Build 2026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11827"/>
                </a:solidFill>
              </a:rPr>
              <a:t>2. devblogs.microsoft.com - Microsoft Agent Framework 1.0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11827"/>
                </a:solidFill>
              </a:rPr>
              <a:t>3. techtimes.com - Gemini 3.5 Pro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11827"/>
                </a:solidFill>
              </a:rPr>
              <a:t>4. sitepoint.com - DeepSeek V4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11827"/>
                </a:solidFill>
              </a:rPr>
              <a:t>5. physicsx.ai - PhysicsX $300M Series C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4754880" y="3154680"/>
            <a:ext cx="41148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11827"/>
                </a:solidFill>
              </a:rPr>
              <a:t>6. hunton.com - 콜로라도 AI법 개정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11827"/>
                </a:solidFill>
              </a:rPr>
              <a:t>7. verifywise.ai - 미국 AI 규제 현황 2026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11827"/>
                </a:solidFill>
              </a:rPr>
              <a:t>8. sebastianraschka.com - 2026 LLM 연구 논문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11827"/>
                </a:solidFill>
              </a:rPr>
              <a:t>9. morphllm.com - AI 에이전트 프레임워크 비교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111827"/>
                </a:solidFill>
              </a:rPr>
              <a:t>10. wavespeed.ai - 6월 AI 출시 파도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109728"/>
            <a:ext cx="82296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</a:rPr>
              <a:t>TL;DR  —  이번 주 5줄 요약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365760" y="777240"/>
            <a:ext cx="841248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7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777240"/>
            <a:ext cx="91440" cy="68580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66928" y="868680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761"/>
                </a:solidFill>
              </a:rPr>
              <a:t>[모델]  Microsoft Build 2026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3063240" y="850392"/>
            <a:ext cx="55778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Windows를 AI 에이전트 OS로 선언. MAF 1.0 GA, 7종 MAI 모델, Scout 에이전트 공개.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65760" y="1618488"/>
            <a:ext cx="841248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7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618488"/>
            <a:ext cx="91440" cy="68580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66928" y="1709928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761"/>
                </a:solidFill>
              </a:rPr>
              <a:t>[모델]  모델 경쟁 가속화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063240" y="1691640"/>
            <a:ext cx="55778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Gemini 3.5 Pro 기업 프리뷰, MiniMax 3 초저가($0.53/M), DeepSeek V4 오픈웨이트 1.6T.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365760" y="2459736"/>
            <a:ext cx="841248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7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65760" y="2459736"/>
            <a:ext cx="91440" cy="68580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66928" y="2551176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761"/>
                </a:solidFill>
              </a:rPr>
              <a:t>[투자]  PhysicsX 3,900억 원 조달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063240" y="2532888"/>
            <a:ext cx="55778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Temasek + NVIDIA + Siemens 참여. 산업 엔지니어링 AI 붐의 상징.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365760" y="3300984"/>
            <a:ext cx="841248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7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65760" y="3300984"/>
            <a:ext cx="91440" cy="68580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66928" y="3392424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761"/>
                </a:solidFill>
              </a:rPr>
              <a:t>[규제]  콜로라도 AI법 반 년 연기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063240" y="3374136"/>
            <a:ext cx="55778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6월 30일 -&gt; 2027년 1월 1일. 의무도 대폭 완화. 연방 침묵 속 주법의 후퇴.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365760" y="4142232"/>
            <a:ext cx="841248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50800" dist="12700" dir="8100000">
              <a:srgbClr val="000000">
                <a:alpha val="7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65760" y="4142232"/>
            <a:ext cx="91440" cy="68580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66928" y="4233672"/>
            <a:ext cx="2377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761"/>
                </a:solidFill>
              </a:rPr>
              <a:t>[연구]  스케일링 너머로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3063240" y="4215384"/>
            <a:ext cx="557784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HippoRAG 2로 RAG 업그레이드, 하이브리드 아키텍처 연구 부상.</a:t>
            </a:r>
            <a:endParaRPr lang="en-US" sz="11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54864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</a:rPr>
              <a:t>이주의 메인 스토리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34747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</a:rPr>
              <a:t>Microsoft Build 2026: Windows를 에이전트 OS로 선언하다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365760" y="100584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</a:rPr>
              <a:t>핵심 발표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365760" y="1335024"/>
            <a:ext cx="3931920" cy="3200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11827"/>
                </a:solidFill>
              </a:rPr>
              <a:t>Agent Framework (MAF) 1.0 GA  |  AutoGen + Semantic Kernel 통합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11827"/>
                </a:solidFill>
              </a:rPr>
              <a:t>MAI 모델 7종 발표 (추론·코딩·이미지·음성·전사 등)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11827"/>
                </a:solidFill>
              </a:rPr>
              <a:t>Project Solara  |  에이전트 전용 Android 기기 플랫폼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11827"/>
                </a:solidFill>
              </a:rPr>
              <a:t>Microsoft Scout  |  상시 가동 자율 에이전트 (Frontier 프리뷰)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111827"/>
                </a:solidFill>
              </a:rPr>
              <a:t>Web IQ  |  MCP 네이티브, 모델 불가지론적 웹 검색 스택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572000" y="1005840"/>
            <a:ext cx="4251960" cy="3794760"/>
          </a:xfrm>
          <a:prstGeom prst="rect">
            <a:avLst/>
          </a:prstGeom>
          <a:solidFill>
            <a:srgbClr val="EEF2FC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754880" y="109728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4541B"/>
                </a:solidFill>
              </a:rPr>
              <a:t>왜 중요한가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754880" y="1463040"/>
            <a:ext cx="388620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11827"/>
                </a:solidFill>
              </a:rPr>
              <a:t>컴퓨팅 패러다임이 "앱을 열고 닫는 것"에서 "에이전트가 알아서 처리하는 것"으로 전환되는 순간이다.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11827"/>
                </a:solidFill>
              </a:rPr>
              <a:t>Microsoft는 Windows를 단순 OS가 아닌 에이전트 실행 플랫폼으로 재정의했다. MAF 1.0 GA는 멀티에이전트가 실험이 아닌 프로덕션 선택지라는 선언이다.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11827"/>
                </a:solidFill>
              </a:rPr>
              <a:t>MCP 네이티브 Web IQ는 에이전트가 실시간 웹 정보를 읽고 행동하는 기반을 제공한다.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65760" y="4864608"/>
            <a:ext cx="8229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</a:rPr>
              <a:t>출처: redmondmag.com · devblogs.microsoft.com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FFFFFF"/>
                </a:solidFill>
              </a:rPr>
              <a:t>[모델] 모델 전쟁: 6월이 역대 최대 출시 달이 되다</a:t>
            </a:r>
            <a:endParaRPr lang="en-US" sz="1650" dirty="0"/>
          </a:p>
        </p:txBody>
      </p:sp>
      <p:sp>
        <p:nvSpPr>
          <p:cNvPr id="4" name="Shape 2"/>
          <p:cNvSpPr/>
          <p:nvPr/>
        </p:nvSpPr>
        <p:spPr>
          <a:xfrm>
            <a:off x="365760" y="749808"/>
            <a:ext cx="8412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749808"/>
            <a:ext cx="1005840" cy="347472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795528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Google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1508760" y="804672"/>
            <a:ext cx="7086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11827"/>
                </a:solidFill>
              </a:rPr>
              <a:t>Gemini 3.5 Pro  —  기업 한정 프리뷰 개시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365760" y="1152144"/>
            <a:ext cx="8412480" cy="0"/>
          </a:xfrm>
          <a:prstGeom prst="line">
            <a:avLst/>
          </a:prstGeom>
          <a:noFill/>
          <a:ln w="6350">
            <a:solidFill>
              <a:srgbClr val="CADCF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" y="1225296"/>
            <a:ext cx="81381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11827"/>
                </a:solidFill>
              </a:rPr>
              <a:t>2M 토큰 컨텍스트 + Deep Think 추론 모드. 공개 출시는 6월 말 예정. Sundar Pichai가 직접 약속한 마감.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65760" y="2167128"/>
            <a:ext cx="8412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65760" y="2167128"/>
            <a:ext cx="1005840" cy="347472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" y="2212848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MiniMax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1508760" y="2221992"/>
            <a:ext cx="7086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11827"/>
                </a:solidFill>
              </a:rPr>
              <a:t>MiniMax 3  —  Elo 1528, 토큰당 $0.53</a:t>
            </a:r>
            <a:endParaRPr lang="en-US" sz="1350" dirty="0"/>
          </a:p>
        </p:txBody>
      </p:sp>
      <p:sp>
        <p:nvSpPr>
          <p:cNvPr id="14" name="Shape 12"/>
          <p:cNvSpPr/>
          <p:nvPr/>
        </p:nvSpPr>
        <p:spPr>
          <a:xfrm>
            <a:off x="365760" y="2569464"/>
            <a:ext cx="8412480" cy="0"/>
          </a:xfrm>
          <a:prstGeom prst="line">
            <a:avLst/>
          </a:prstGeom>
          <a:noFill/>
          <a:ln w="6350">
            <a:solidFill>
              <a:srgbClr val="CADCF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02920" y="2642616"/>
            <a:ext cx="81381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11827"/>
                </a:solidFill>
              </a:rPr>
              <a:t>서방 플래그십과 동급 성능에 1/5 가격. 미·중 AI 격차가 사실상 사라졌다는 평가.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365760" y="3584448"/>
            <a:ext cx="8412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65760" y="3584448"/>
            <a:ext cx="1005840" cy="347472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3630168"/>
            <a:ext cx="1005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DeepSeek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1508760" y="3639312"/>
            <a:ext cx="7086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11827"/>
                </a:solidFill>
              </a:rPr>
              <a:t>DeepSeek V4  —  MIT 오픈웨이트 1.6조 파라미터</a:t>
            </a:r>
            <a:endParaRPr lang="en-US" sz="1350" dirty="0"/>
          </a:p>
        </p:txBody>
      </p:sp>
      <p:sp>
        <p:nvSpPr>
          <p:cNvPr id="20" name="Shape 18"/>
          <p:cNvSpPr/>
          <p:nvPr/>
        </p:nvSpPr>
        <p:spPr>
          <a:xfrm>
            <a:off x="365760" y="3986784"/>
            <a:ext cx="8412480" cy="0"/>
          </a:xfrm>
          <a:prstGeom prst="line">
            <a:avLst/>
          </a:prstGeom>
          <a:noFill/>
          <a:ln w="6350">
            <a:solidFill>
              <a:srgbClr val="CADCF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02920" y="4059936"/>
            <a:ext cx="81381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11827"/>
                </a:solidFill>
              </a:rPr>
              <a:t>V4-Pro(1.6T·활성 49B), V4-Flash(284B). 1M 토큰 컨텍스트, $0.87/M 출력으로 클로즈드 모델 비용 압박.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65760" y="4873752"/>
            <a:ext cx="8229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</a:rPr>
              <a:t>출처: wavespeed.ai · techtimes.com · sitepoint.com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FFFFFF"/>
                </a:solidFill>
              </a:rPr>
              <a:t>[인프라] 에이전트 인프라가 Production 급으로</a:t>
            </a:r>
            <a:endParaRPr lang="en-US" sz="1650" dirty="0"/>
          </a:p>
        </p:txBody>
      </p:sp>
      <p:sp>
        <p:nvSpPr>
          <p:cNvPr id="4" name="Shape 2"/>
          <p:cNvSpPr/>
          <p:nvPr/>
        </p:nvSpPr>
        <p:spPr>
          <a:xfrm>
            <a:off x="365760" y="749808"/>
            <a:ext cx="8412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749808"/>
            <a:ext cx="777240" cy="347472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795528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MAF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1280160" y="804672"/>
            <a:ext cx="74066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11827"/>
                </a:solidFill>
              </a:rPr>
              <a:t>Microsoft Agent Framework 1.0 GA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365760" y="1152144"/>
            <a:ext cx="8412480" cy="0"/>
          </a:xfrm>
          <a:prstGeom prst="line">
            <a:avLst/>
          </a:prstGeom>
          <a:noFill/>
          <a:ln w="6350">
            <a:solidFill>
              <a:srgbClr val="CADCF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" y="1225296"/>
            <a:ext cx="81381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11827"/>
                </a:solidFill>
              </a:rPr>
              <a:t>AutoGen + Semantic Kernel 통합 — .NET/Python 동일 API. 멀티에이전트 워크플로우를 프로덕션에서 지원.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65760" y="2167128"/>
            <a:ext cx="8412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65760" y="2167128"/>
            <a:ext cx="777240" cy="347472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" y="2212848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ADK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1280160" y="2221992"/>
            <a:ext cx="74066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11827"/>
                </a:solidFill>
              </a:rPr>
              <a:t>Google ADK 1.0  —  Java · Go 지원 추가</a:t>
            </a:r>
            <a:endParaRPr lang="en-US" sz="1350" dirty="0"/>
          </a:p>
        </p:txBody>
      </p:sp>
      <p:sp>
        <p:nvSpPr>
          <p:cNvPr id="14" name="Shape 12"/>
          <p:cNvSpPr/>
          <p:nvPr/>
        </p:nvSpPr>
        <p:spPr>
          <a:xfrm>
            <a:off x="365760" y="2569464"/>
            <a:ext cx="8412480" cy="0"/>
          </a:xfrm>
          <a:prstGeom prst="line">
            <a:avLst/>
          </a:prstGeom>
          <a:noFill/>
          <a:ln w="6350">
            <a:solidFill>
              <a:srgbClr val="CADCF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02920" y="2642616"/>
            <a:ext cx="81381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11827"/>
                </a:solidFill>
              </a:rPr>
              <a:t>엔터프라이즈 백엔드에서 에이전트를 직접 심을 수 있게 됨. Python에 이어 세 언어 지원 완성.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365760" y="3584448"/>
            <a:ext cx="8412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65760" y="3584448"/>
            <a:ext cx="777240" cy="347472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3630168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SDK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1280160" y="3639312"/>
            <a:ext cx="74066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111827"/>
                </a:solidFill>
              </a:rPr>
              <a:t>Anthropic Claude Agent SDK, 6월 15일부터 별도 과금</a:t>
            </a:r>
            <a:endParaRPr lang="en-US" sz="1350" dirty="0"/>
          </a:p>
        </p:txBody>
      </p:sp>
      <p:sp>
        <p:nvSpPr>
          <p:cNvPr id="20" name="Shape 18"/>
          <p:cNvSpPr/>
          <p:nvPr/>
        </p:nvSpPr>
        <p:spPr>
          <a:xfrm>
            <a:off x="365760" y="3986784"/>
            <a:ext cx="8412480" cy="0"/>
          </a:xfrm>
          <a:prstGeom prst="line">
            <a:avLst/>
          </a:prstGeom>
          <a:noFill/>
          <a:ln w="6350">
            <a:solidFill>
              <a:srgbClr val="CADCF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02920" y="4059936"/>
            <a:ext cx="813816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11827"/>
                </a:solidFill>
              </a:rPr>
              <a:t>베타 무료에서 벗어나 상업화 단계 진입. 에이전트 인프라 전반의 성숙 신호.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65760" y="4873752"/>
            <a:ext cx="8229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</a:rPr>
              <a:t>출처: devblogs.microsoft.com · morphllm.com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FFFFFF"/>
                </a:solidFill>
              </a:rPr>
              <a:t>[투자] 산업 AI로 흐르는 큰돈</a:t>
            </a:r>
            <a:endParaRPr lang="en-US" sz="1650" dirty="0"/>
          </a:p>
        </p:txBody>
      </p:sp>
      <p:sp>
        <p:nvSpPr>
          <p:cNvPr id="4" name="Shape 2"/>
          <p:cNvSpPr/>
          <p:nvPr/>
        </p:nvSpPr>
        <p:spPr>
          <a:xfrm>
            <a:off x="365760" y="749808"/>
            <a:ext cx="265176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749808"/>
            <a:ext cx="2651760" cy="73152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886968"/>
            <a:ext cx="2468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1E276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$300M</a:t>
            </a:r>
            <a:endParaRPr lang="en-US" sz="4200" dirty="0"/>
          </a:p>
        </p:txBody>
      </p:sp>
      <p:sp>
        <p:nvSpPr>
          <p:cNvPr id="7" name="Text 5"/>
          <p:cNvSpPr/>
          <p:nvPr/>
        </p:nvSpPr>
        <p:spPr>
          <a:xfrm>
            <a:off x="457200" y="1664208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D4541B"/>
                </a:solidFill>
              </a:rPr>
              <a:t>PhysicsX Series C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457200" y="2011680"/>
            <a:ext cx="24688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111827"/>
                </a:solidFill>
              </a:rPr>
              <a:t>Temasek 주도  |  NVIDIA · Siemens 참여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111827"/>
                </a:solidFill>
              </a:rPr>
              <a:t>밸류에이션 $2.4B (약 3.1조 원)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3246120" y="749808"/>
            <a:ext cx="265176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246120" y="749808"/>
            <a:ext cx="2651760" cy="73152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337560" y="886968"/>
            <a:ext cx="2468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1E276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$60M</a:t>
            </a:r>
            <a:endParaRPr lang="en-US" sz="4200" dirty="0"/>
          </a:p>
        </p:txBody>
      </p:sp>
      <p:sp>
        <p:nvSpPr>
          <p:cNvPr id="12" name="Text 10"/>
          <p:cNvSpPr/>
          <p:nvPr/>
        </p:nvSpPr>
        <p:spPr>
          <a:xfrm>
            <a:off x="3337560" y="1664208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D4541B"/>
                </a:solidFill>
              </a:rPr>
              <a:t>PointFive Series B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3337560" y="2011680"/>
            <a:ext cx="24688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111827"/>
                </a:solidFill>
              </a:rPr>
              <a:t>Accel 주도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111827"/>
                </a:solidFill>
              </a:rPr>
              <a:t>AI로 클라우드 비용 절감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6126480" y="749808"/>
            <a:ext cx="265176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126480" y="749808"/>
            <a:ext cx="2651760" cy="73152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217920" y="886968"/>
            <a:ext cx="2468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1E276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33%</a:t>
            </a:r>
            <a:endParaRPr lang="en-US" sz="4200" dirty="0"/>
          </a:p>
        </p:txBody>
      </p:sp>
      <p:sp>
        <p:nvSpPr>
          <p:cNvPr id="17" name="Text 15"/>
          <p:cNvSpPr/>
          <p:nvPr/>
        </p:nvSpPr>
        <p:spPr>
          <a:xfrm>
            <a:off x="6217920" y="1664208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D4541B"/>
                </a:solidFill>
              </a:rPr>
              <a:t>VC 중 AI 투자 비중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6217920" y="2011680"/>
            <a:ext cx="246888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111827"/>
                </a:solidFill>
              </a:rPr>
              <a:t>Series A 평균 투자액 $51.9M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111827"/>
                </a:solidFill>
              </a:rPr>
              <a:t>실제 수혜는 소수에 집중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365760" y="2926080"/>
            <a:ext cx="8412480" cy="1691640"/>
          </a:xfrm>
          <a:prstGeom prst="rect">
            <a:avLst/>
          </a:prstGeom>
          <a:solidFill>
            <a:srgbClr val="EEF2FC"/>
          </a:solidFill>
          <a:ln w="12700">
            <a:solidFill>
              <a:srgbClr val="CADCFC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94360" y="3035808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E2761"/>
                </a:solidFill>
              </a:rPr>
              <a:t>투자자가 원하는 것</a:t>
            </a:r>
            <a:endParaRPr lang="en-US" sz="1250" dirty="0"/>
          </a:p>
        </p:txBody>
      </p:sp>
      <p:sp>
        <p:nvSpPr>
          <p:cNvPr id="21" name="Text 19"/>
          <p:cNvSpPr/>
          <p:nvPr/>
        </p:nvSpPr>
        <p:spPr>
          <a:xfrm>
            <a:off x="594360" y="3346704"/>
            <a:ext cx="7955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11827"/>
                </a:solidFill>
              </a:rPr>
              <a:t>AI 인프라, 엔터프라이즈 워크플로우, 헬스케어, 로보틱스, 수직 AI 제품에 자금이 몰린다. "AI를 쓴다"는 이야기만으로는 Series A도 어렵다. 고객·리텐션·반복 가능한 영업이 있어야 투자받는 시대다.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65760" y="4873752"/>
            <a:ext cx="8229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</a:rPr>
              <a:t>출처: physicsx.ai · qubit.capital · blog.mean.ceo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FFFFFF"/>
                </a:solidFill>
              </a:rPr>
              <a:t>[규제] 미국 AI 규제  —  후퇴인가, 재조정인가</a:t>
            </a:r>
            <a:endParaRPr lang="en-US" sz="1650" dirty="0"/>
          </a:p>
        </p:txBody>
      </p:sp>
      <p:sp>
        <p:nvSpPr>
          <p:cNvPr id="4" name="Shape 2"/>
          <p:cNvSpPr/>
          <p:nvPr/>
        </p:nvSpPr>
        <p:spPr>
          <a:xfrm>
            <a:off x="320040" y="749808"/>
            <a:ext cx="4069080" cy="411480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749808"/>
            <a:ext cx="4069080" cy="347472"/>
          </a:xfrm>
          <a:prstGeom prst="rect">
            <a:avLst/>
          </a:prstGeom>
          <a:solidFill>
            <a:srgbClr val="6B7A9B"/>
          </a:solidFill>
          <a:ln w="12700">
            <a:solidFill>
              <a:srgbClr val="6B7A9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795528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FFFF"/>
                </a:solidFill>
              </a:rPr>
              <a:t>콜로라도 AI법 개정 (SB 189)</a:t>
            </a:r>
            <a:endParaRPr lang="en-US" sz="1250" dirty="0"/>
          </a:p>
        </p:txBody>
      </p:sp>
      <p:sp>
        <p:nvSpPr>
          <p:cNvPr id="7" name="Text 5"/>
          <p:cNvSpPr/>
          <p:nvPr/>
        </p:nvSpPr>
        <p:spPr>
          <a:xfrm>
            <a:off x="457200" y="1170432"/>
            <a:ext cx="3749040" cy="35478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원래 시행일: 2026년 6월 30일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개정 후: 2027년 1월 1일</a:t>
            </a:r>
            <a:endParaRPr lang="en-US" sz="1150" dirty="0"/>
          </a:p>
          <a:p>
            <a:pPr indent="0" marL="0">
              <a:buNone/>
            </a:pP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변경 내용: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  - 의무 사항 대폭 축소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  - 민사 소송 불가, 주 검찰총장만 집행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  - 인덱스 조항 무효화</a:t>
            </a:r>
            <a:endParaRPr lang="en-US" sz="1150" dirty="0"/>
          </a:p>
          <a:p>
            <a:pPr indent="0" marL="0">
              <a:buNone/>
            </a:pP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배경: 백악관 압력 + 산업계 로비. "EU 모델에서 멀어지는 미국"이라는 평가. 그러나 법 자체는 유지됨.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4754880" y="749808"/>
            <a:ext cx="4069080" cy="411480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754880" y="749808"/>
            <a:ext cx="4069080" cy="347472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92040" y="795528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FFFF"/>
                </a:solidFill>
              </a:rPr>
              <a:t>캘리포니아 Frontier AI 투명성법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4892040" y="1170432"/>
            <a:ext cx="3749040" cy="35478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대상: 연매출 $500M+ 프론티어 모델 개발사</a:t>
            </a:r>
            <a:endParaRPr lang="en-US" sz="1150" dirty="0"/>
          </a:p>
          <a:p>
            <a:pPr indent="0" marL="0">
              <a:buNone/>
            </a:pP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의무 사항: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  - 리스크 프레임워크 공개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  - 안전 사고 보고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  - 내부 고발자 보호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  - 위반 시 최대 $1M/건 과태료</a:t>
            </a:r>
            <a:endParaRPr lang="en-US" sz="1150" dirty="0"/>
          </a:p>
          <a:p>
            <a:pPr indent="0" marL="0">
              <a:buNone/>
            </a:pP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111827"/>
                </a:solidFill>
              </a:rPr>
              <a:t>연방이 침묵하는 동안 주법이 AI를 규제. 기업들은 50개 주법을 동시에 추적해야 한다.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365760" y="4873752"/>
            <a:ext cx="8229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</a:rPr>
              <a:t>출처: hunton.com · verifywise.ai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50" b="1" dirty="0">
                <a:solidFill>
                  <a:srgbClr val="FFFFFF"/>
                </a:solidFill>
              </a:rPr>
              <a:t>[연구] 아키텍처는 이제 스케일링 너머를 본다</a:t>
            </a:r>
            <a:endParaRPr lang="en-US" sz="1650" dirty="0"/>
          </a:p>
        </p:txBody>
      </p:sp>
      <p:sp>
        <p:nvSpPr>
          <p:cNvPr id="4" name="Shape 2"/>
          <p:cNvSpPr/>
          <p:nvPr/>
        </p:nvSpPr>
        <p:spPr>
          <a:xfrm>
            <a:off x="365760" y="749808"/>
            <a:ext cx="8412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749808"/>
            <a:ext cx="91440" cy="118872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841248"/>
            <a:ext cx="7955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</a:rPr>
              <a:t>HippoRAG 2  —  RAG 연상 기억 성능 대폭 개선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65760" y="1207008"/>
            <a:ext cx="8412480" cy="0"/>
          </a:xfrm>
          <a:prstGeom prst="line">
            <a:avLst/>
          </a:prstGeom>
          <a:noFill/>
          <a:ln w="6350">
            <a:solidFill>
              <a:srgbClr val="CADCF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94360" y="1271016"/>
            <a:ext cx="79552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11827"/>
                </a:solidFill>
              </a:rPr>
              <a:t>RAG의 고질적 약점인 '사실 + 연상 기억' 처리를 크게 향상시킨 논문. 파편화된 정보를 연결하는 능력이 에이전트 응용에서 특히 중요해진다.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65760" y="2167128"/>
            <a:ext cx="8412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65760" y="2167128"/>
            <a:ext cx="91440" cy="118872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94360" y="2258568"/>
            <a:ext cx="7955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</a:rPr>
              <a:t>2026년 트렌드: 하이브리드 아키텍처 · 표현 기하학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365760" y="2624328"/>
            <a:ext cx="8412480" cy="0"/>
          </a:xfrm>
          <a:prstGeom prst="line">
            <a:avLst/>
          </a:prstGeom>
          <a:noFill/>
          <a:ln w="6350">
            <a:solidFill>
              <a:srgbClr val="CADCF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94360" y="2688336"/>
            <a:ext cx="79552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11827"/>
                </a:solidFill>
              </a:rPr>
              <a:t>'더 크게'만이 답이 아니라는 공감대가 형성됐다. Transformer 너머의 구조와 내부 표현(representation) 해석 연구가 올해 두드러진다.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365760" y="3584448"/>
            <a:ext cx="841248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CADCFC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6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65760" y="3584448"/>
            <a:ext cx="91440" cy="1188720"/>
          </a:xfrm>
          <a:prstGeom prst="rect">
            <a:avLst/>
          </a:prstGeom>
          <a:solidFill>
            <a:srgbClr val="D4541B"/>
          </a:solidFill>
          <a:ln w="12700">
            <a:solidFill>
              <a:srgbClr val="D4541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94360" y="3675888"/>
            <a:ext cx="7955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</a:rPr>
              <a:t>DeepSeek V4: MoE 오픈웨이트의 경제학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365760" y="4041648"/>
            <a:ext cx="8412480" cy="0"/>
          </a:xfrm>
          <a:prstGeom prst="line">
            <a:avLst/>
          </a:prstGeom>
          <a:noFill/>
          <a:ln w="6350">
            <a:solidFill>
              <a:srgbClr val="CADCF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4360" y="4105656"/>
            <a:ext cx="79552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11827"/>
                </a:solidFill>
              </a:rPr>
              <a:t>1.6T 파라미터지만 실제 활성 파라미터는 49B. MoE 구조로 추론 비용을 대폭 낮추면서도 프론티어 성능 달성. MIT 라이선스 오픈웨이트.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365760" y="4873752"/>
            <a:ext cx="82296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</a:rPr>
              <a:t>출처: huggingface.co · sebastianraschka.com · sitepoint.com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이 주 의  키 워 드</a:t>
            </a:r>
            <a:endParaRPr lang="en-US" sz="1400" dirty="0"/>
          </a:p>
        </p:txBody>
      </p:sp>
      <p:sp>
        <p:nvSpPr>
          <p:cNvPr id="3" name="Shape 1"/>
          <p:cNvSpPr/>
          <p:nvPr/>
        </p:nvSpPr>
        <p:spPr>
          <a:xfrm>
            <a:off x="3200400" y="621792"/>
            <a:ext cx="2743200" cy="0"/>
          </a:xfrm>
          <a:prstGeom prst="line">
            <a:avLst/>
          </a:prstGeom>
          <a:noFill/>
          <a:ln w="25400">
            <a:solidFill>
              <a:srgbClr val="D4541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77724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에이전트</a:t>
            </a:r>
            <a:endParaRPr lang="en-US" sz="4200" dirty="0"/>
          </a:p>
        </p:txBody>
      </p:sp>
      <p:sp>
        <p:nvSpPr>
          <p:cNvPr id="5" name="Text 3"/>
          <p:cNvSpPr/>
          <p:nvPr/>
        </p:nvSpPr>
        <p:spPr>
          <a:xfrm>
            <a:off x="5943600" y="77724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D4541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MCP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2286000" y="150876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멀티에이전트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214884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D454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오픈웨이트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6858000" y="146304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MoE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5486400" y="210312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CADCF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MAF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1097280" y="283464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Gemini 3.5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4389120" y="269748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DeepSeek V4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365760" y="342900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D454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PhysicsX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3657600" y="333756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CADCF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ADK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2560320" y="393192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6B7A9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HippoRAG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5029200" y="333756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6B7A9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콜로라도 AI법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365760" y="416052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7A9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Project Solara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3657600" y="416052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7A9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Microsoft Scout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7132320" y="3977640"/>
            <a:ext cx="3200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MiniMax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이번 주 AI 트렌드 2026-06-20</dc:title>
  <dc:subject>PptxGenJS Presentation</dc:subject>
  <dc:creator>PptxGenJS</dc:creator>
  <cp:lastModifiedBy>PptxGenJS</cp:lastModifiedBy>
  <cp:revision>1</cp:revision>
  <dcterms:created xsi:type="dcterms:W3CDTF">2026-06-19T18:11:34Z</dcterms:created>
  <dcterms:modified xsi:type="dcterms:W3CDTF">2026-06-19T18:11:34Z</dcterms:modified>
</cp:coreProperties>
</file>